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07" r:id="rId14"/>
    <p:sldId id="908" r:id="rId15"/>
    <p:sldId id="909" r:id="rId16"/>
    <p:sldId id="920"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08" d="100"/>
          <a:sy n="108" d="100"/>
        </p:scale>
        <p:origin x="1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1124744"/>
            <a:ext cx="12192000" cy="268708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第一单元  </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6000" dirty="0" smtClean="0">
                <a:solidFill>
                  <a:srgbClr val="70AD47">
                    <a:lumMod val="75000"/>
                  </a:srgbClr>
                </a:solidFill>
                <a:ea typeface="楷体" panose="02010609060101010101" pitchFamily="49" charset="-122"/>
                <a:cs typeface="Times New Roman" panose="02020603050405020304" pitchFamily="18" charset="0"/>
              </a:rPr>
              <a:t>中华人民共和国</a:t>
            </a:r>
            <a:r>
              <a:rPr lang="zh-CN" altLang="en-US" sz="6000" dirty="0">
                <a:solidFill>
                  <a:srgbClr val="70AD47">
                    <a:lumMod val="75000"/>
                  </a:srgbClr>
                </a:solidFill>
                <a:ea typeface="楷体" panose="02010609060101010101" pitchFamily="49" charset="-122"/>
                <a:cs typeface="Times New Roman" panose="02020603050405020304" pitchFamily="18" charset="0"/>
              </a:rPr>
              <a:t>的成立和巩固</a:t>
            </a:r>
          </a:p>
        </p:txBody>
      </p:sp>
      <p:sp>
        <p:nvSpPr>
          <p:cNvPr id="6" name="文本框 5"/>
          <p:cNvSpPr txBox="1"/>
          <p:nvPr/>
        </p:nvSpPr>
        <p:spPr>
          <a:xfrm>
            <a:off x="0" y="3883834"/>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prstClr val="black"/>
                </a:solidFill>
                <a:cs typeface="Times New Roman" panose="02020603050405020304" pitchFamily="18" charset="0"/>
              </a:rPr>
              <a:t>第</a:t>
            </a:r>
            <a:r>
              <a:rPr lang="en-US" altLang="zh-CN" sz="5000" dirty="0">
                <a:solidFill>
                  <a:prstClr val="black"/>
                </a:solidFill>
                <a:cs typeface="Times New Roman" panose="02020603050405020304" pitchFamily="18" charset="0"/>
              </a:rPr>
              <a:t>1</a:t>
            </a:r>
            <a:r>
              <a:rPr lang="zh-CN" altLang="en-US" sz="5000" dirty="0">
                <a:solidFill>
                  <a:prstClr val="black"/>
                </a:solidFill>
                <a:cs typeface="Times New Roman" panose="02020603050405020304" pitchFamily="18" charset="0"/>
              </a:rPr>
              <a:t>课　中华人民共和国成立</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图所示，下列选项对其解读正确的是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新政协的代表来自不同的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新政协会议有广泛的社会基础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新政协会议只有形式上的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新政协为中华人民共和国的成立做准备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94606" y="836712"/>
            <a:ext cx="2273052" cy="508235"/>
          </a:xfrm>
          <a:prstGeom prst="rect">
            <a:avLst/>
          </a:prstGeom>
        </p:spPr>
      </p:pic>
      <p:pic>
        <p:nvPicPr>
          <p:cNvPr id="5" name="图片 4"/>
          <p:cNvPicPr>
            <a:picLocks noChangeAspect="1"/>
          </p:cNvPicPr>
          <p:nvPr/>
        </p:nvPicPr>
        <p:blipFill>
          <a:blip r:embed="rId3"/>
          <a:stretch>
            <a:fillRect/>
          </a:stretch>
        </p:blipFill>
        <p:spPr>
          <a:xfrm>
            <a:off x="3142878" y="1700808"/>
            <a:ext cx="5372472" cy="2783720"/>
          </a:xfrm>
          <a:prstGeom prst="rect">
            <a:avLst/>
          </a:prstGeom>
        </p:spPr>
      </p:pic>
      <p:sp>
        <p:nvSpPr>
          <p:cNvPr id="7" name="矩形 6"/>
          <p:cNvSpPr/>
          <p:nvPr/>
        </p:nvSpPr>
        <p:spPr>
          <a:xfrm>
            <a:off x="8390761" y="87449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73434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西藏和平解放前，我国在西藏的边境地区处于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有边无防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状态。西藏和平解放后，人民解放军进驻西藏，巩固边防，外防侵略，内护稳定。据此可知，西藏和平解放</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有力维护了国家统一和民族团结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有效构筑了维护国家安全的屏障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开辟了西藏人民幸福的光辉道路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推动了西藏人民与内地密切交流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4998" y="1988840"/>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935647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40872"/>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筹备会议奠新基</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中华人民共和国国旗旗面的红色象征革命。旗上的五颗五角星及其相互关系象征中国共产党领导下的革命人民大团结。星用黄色是为着在红地上显出光明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四颗小五角星各有一尖正对着大星的中心点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这是表示围绕着一个中心而团结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在形式上也显得紧凑美观。</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2764" y="908720"/>
            <a:ext cx="6188968" cy="860085"/>
          </a:xfrm>
          <a:prstGeom prst="rect">
            <a:avLst/>
          </a:prstGeom>
        </p:spPr>
      </p:pic>
    </p:spTree>
    <p:extLst>
      <p:ext uri="{BB962C8B-B14F-4D97-AF65-F5344CB8AC3E}">
        <p14:creationId xmlns:p14="http://schemas.microsoft.com/office/powerpoint/2010/main" val="4005580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根据材料一并结合所学知识，指出中华人民共和国的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是在哪次会议上确定的。此次会议召开的目的是什么？有何重大意义？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150" y="18386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中国人民政治协商会议第一届全体会议。讨论成立中华人民共和国的问题。标志着中国共产党领导的多党合作和政治协商制度正式确立。</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改天换地新纪元</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中国共产党领导人毛泽东于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日在北京宣布中华人民共和国成立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这是中国历史的一个转折点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实际上也是世界历史的一个转折点。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《全球通史》</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根据材料二并结合所学知识，写出为什么说中华人民共和国的成立对中国和世界来说都是一个转折点</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403616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人民共和国的成立，开辟了中国历史的新纪元；中国人民经过一百多年的英勇斗争，终于推翻了帝国主义、封建主义和官僚资本主义的统治；中国真正成为独立自主的国家，中国人从此站立起来了。中华人民共和国的成立，壮大了世界和平民主和社会主义的力量。</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模拟场景解说词</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场景一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毛泽东向世界庄严宣告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中华人民共和国中央人民政府今天成立了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场景二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盛大的阅兵仪式开始。人民海军和陆军部队在《中国人民解放军进行曲》的乐曲声中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以整齐的步伐由东向西通过主席台。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场景三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群众游行。人民群众在天安门广场欢庆中华人民共和国的诞生。</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0567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材料三并结合所学知识，请你为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开国大典</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写一段解说词。</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解说词包括时间、地点、人物、盛况等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字数不少于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844949"/>
            <a:ext cx="3457203" cy="501335"/>
          </a:xfrm>
          <a:prstGeom prst="rect">
            <a:avLst/>
          </a:prstGeom>
        </p:spPr>
      </p:pic>
      <p:sp>
        <p:nvSpPr>
          <p:cNvPr id="4" name="内容占位符 1"/>
          <p:cNvSpPr txBox="1">
            <a:spLocks/>
          </p:cNvSpPr>
          <p:nvPr/>
        </p:nvSpPr>
        <p:spPr bwMode="auto">
          <a:xfrm>
            <a:off x="360854" y="183603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日，毛泽东等国家领导人登上天安门城楼，首都</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万军民齐聚天安门广场，隆重举行开国典礼。毛泽东向全世界庄严宣告：</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中华人民共和国中央人民政府今天成立了！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54</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门礼炮齐鸣</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响，升国旗</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五星红旗</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，奏国歌</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《义勇军进行曲》</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。随后，盛大的阅兵仪式开始。阅兵结束后，举行了盛大的群众游行，人们热烈庆祝中华人民共和国的成立。中华人民共和国的成立，开辟了中国历史的新纪元。</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84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4524315"/>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中国人民政治协商会议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日，新政治协商会议筹备会向国内外发布征集国旗图案的启事，得到广泛关注，平均每天收到国内外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多幅国旗图稿，设计者以工人和职员最多。这一现象表明</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政治协商制度被广泛认可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新政权激发人民建设热情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新政权得到人民广泛支持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人民充分享有民主和平等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83260" y="3506308"/>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pic>
        <p:nvPicPr>
          <p:cNvPr id="5" name="图片 4"/>
          <p:cNvPicPr>
            <a:picLocks noChangeAspect="1"/>
          </p:cNvPicPr>
          <p:nvPr/>
        </p:nvPicPr>
        <p:blipFill>
          <a:blip r:embed="rId2"/>
          <a:stretch>
            <a:fillRect/>
          </a:stretch>
        </p:blipFill>
        <p:spPr>
          <a:xfrm>
            <a:off x="350188" y="904587"/>
            <a:ext cx="5699200" cy="744283"/>
          </a:xfrm>
          <a:prstGeom prst="rect">
            <a:avLst/>
          </a:prstGeom>
        </p:spPr>
      </p:pic>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在中国国家博物馆内陈列着中国人民政治协商会议第一届全体会议代表签名册，上面留下了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位代表的珍贵签名，这可以用来研究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筹建中华人民共和国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经济新发展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巩固新政权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开放新格局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0331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6219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一年一度的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是我国政治生活中的大事，见证了中国特色社会主义民主政治的发展与完善。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年，中国人民政治协商会议第一届全体会议</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决定以五星红旗为国旗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决定开展土地改革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宣告中央人民政府成立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讨论西藏解放问题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1958" y="1412776"/>
            <a:ext cx="407484" cy="461665"/>
          </a:xfrm>
          <a:prstGeom prst="rect">
            <a:avLst/>
          </a:prstGeom>
        </p:spPr>
        <p:txBody>
          <a:bodyPr wrap="none">
            <a:spAutoFit/>
          </a:bodyPr>
          <a:lstStyle/>
          <a:p>
            <a:r>
              <a:rPr lang="en-US" altLang="zh-CN" sz="2400"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391895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开国大典</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周恩来曾经说过，新民主主义革命的历史，就是从天安门到天安门。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从天安门到天安门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指哪些重大历史事件</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鸦片战争</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戊戌变法</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五四运动</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洋务运动</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开国大典</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528614" y="1988840"/>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3356598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图所示诗歌内容反映了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人民解放战争的胜利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政协会议的开幕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开国典礼的举行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土地改革的推进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680051" y="918355"/>
            <a:ext cx="1904395" cy="368303"/>
          </a:xfrm>
          <a:prstGeom prst="rect">
            <a:avLst/>
          </a:prstGeom>
        </p:spPr>
      </p:pic>
      <p:sp>
        <p:nvSpPr>
          <p:cNvPr id="4" name="内容占位符 1"/>
          <p:cNvSpPr txBox="1">
            <a:spLocks/>
          </p:cNvSpPr>
          <p:nvPr/>
        </p:nvSpPr>
        <p:spPr bwMode="auto">
          <a:xfrm>
            <a:off x="360854" y="1578674"/>
            <a:ext cx="11485848" cy="113024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雄鸡一唱东方白，万里山河换锦装。马列坚心谋幸福，人民作主感荣光。军容检阅多威武，鼓乐佾行尤激昂。从此乾坤时运转，天安门上国旗扬</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153214" y="883821"/>
            <a:ext cx="407484" cy="461665"/>
          </a:xfrm>
          <a:prstGeom prst="rect">
            <a:avLst/>
          </a:prstGeom>
        </p:spPr>
        <p:txBody>
          <a:bodyPr wrap="none">
            <a:spAutoFit/>
          </a:bodyPr>
          <a:lstStyle/>
          <a:p>
            <a:r>
              <a:rPr lang="en-US" altLang="zh-CN" sz="24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0301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104696"/>
          </a:xfrm>
        </p:spPr>
        <p:txBody>
          <a:bodyPr/>
          <a:lstStyle/>
          <a:p>
            <a:pPr hangingPunct="0">
              <a:spcAft>
                <a:spcPts val="0"/>
              </a:spcAft>
            </a:pP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知识点</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西藏和平解放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下面内容是关于西藏解放历史的部分叙述。这段话提到了西藏解放的</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背景和人物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方式和背景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时间和意义</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方式和意义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85254" y="1430360"/>
            <a:ext cx="407484" cy="461665"/>
          </a:xfrm>
          <a:prstGeom prst="rect">
            <a:avLst/>
          </a:prstGeom>
        </p:spPr>
        <p:txBody>
          <a:bodyPr wrap="none">
            <a:spAutoFit/>
          </a:bodyPr>
          <a:lstStyle/>
          <a:p>
            <a:r>
              <a:rPr lang="en-US" altLang="zh-CN" sz="2400" dirty="0">
                <a:cs typeface="Times New Roman" panose="02020603050405020304" pitchFamily="18" charset="0"/>
              </a:rPr>
              <a:t>D</a:t>
            </a:r>
            <a:endParaRPr lang="zh-CN" altLang="en-US" dirty="0"/>
          </a:p>
        </p:txBody>
      </p:sp>
      <p:sp>
        <p:nvSpPr>
          <p:cNvPr id="6" name="内容占位符 1"/>
          <p:cNvSpPr txBox="1">
            <a:spLocks/>
          </p:cNvSpPr>
          <p:nvPr/>
        </p:nvSpPr>
        <p:spPr bwMode="auto">
          <a:xfrm>
            <a:off x="360854" y="1988840"/>
            <a:ext cx="11485848" cy="576248"/>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西藏和平解放，祖国大陆获得统一，各族人民实现了大团结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848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年，中央人民政府和西藏地方政府达成了《中央人民政府和西藏地方政府关于和平解放西藏办法的协议》。为西藏和平解放作出贡献的西藏地方政府首席代表是</a:t>
            </a: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班禅额尔德尼</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确吉坚赞</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聂荣臻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阿沛</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阿旺晋美</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尼赫鲁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42062" y="1439152"/>
            <a:ext cx="394660" cy="461665"/>
          </a:xfrm>
          <a:prstGeom prst="rect">
            <a:avLst/>
          </a:prstGeom>
        </p:spPr>
        <p:txBody>
          <a:bodyPr wrap="none">
            <a:spAutoFit/>
          </a:bodyPr>
          <a:lstStyle/>
          <a:p>
            <a:r>
              <a:rPr lang="en-US" altLang="zh-CN" sz="2400" spc="-100"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2839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416320"/>
          </a:xfrm>
        </p:spPr>
        <p:txBody>
          <a:bodyPr/>
          <a:lstStyle/>
          <a:p>
            <a:pPr hangingPunct="0">
              <a:spcAft>
                <a:spcPts val="0"/>
              </a:spcAf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是中华人民共和国法治建设进程中无法绕开的节点，是宪法探索道路上的坐标，在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年指引着中华人民共和国的诞生。</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《中国土地法大纲》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《中国人民政治协商会议共同纲领》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《中华民国临时约法》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《中华人民共和国土地改革法》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908720"/>
            <a:ext cx="5590336" cy="767702"/>
          </a:xfrm>
          <a:prstGeom prst="rect">
            <a:avLst/>
          </a:prstGeom>
        </p:spPr>
      </p:pic>
      <p:sp>
        <p:nvSpPr>
          <p:cNvPr id="5" name="矩形 4"/>
          <p:cNvSpPr/>
          <p:nvPr/>
        </p:nvSpPr>
        <p:spPr>
          <a:xfrm>
            <a:off x="7939366" y="2391271"/>
            <a:ext cx="389850" cy="461665"/>
          </a:xfrm>
          <a:prstGeom prst="rect">
            <a:avLst/>
          </a:prstGeom>
        </p:spPr>
        <p:txBody>
          <a:bodyPr wrap="none">
            <a:spAutoFit/>
          </a:bodyPr>
          <a:lstStyle/>
          <a:p>
            <a:r>
              <a:rPr lang="en-US" altLang="zh-CN" sz="2400"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88113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1075</TotalTime>
  <Words>759</Words>
  <Application>Microsoft Office PowerPoint</Application>
  <PresentationFormat>自定义</PresentationFormat>
  <Paragraphs>92</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294</cp:revision>
  <dcterms:created xsi:type="dcterms:W3CDTF">2020-11-06T05:24:40Z</dcterms:created>
  <dcterms:modified xsi:type="dcterms:W3CDTF">2024-12-16T10:41:24Z</dcterms:modified>
</cp:coreProperties>
</file>